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138" y="4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D90BED-0AEB-AC34-ACCB-77F4C6579B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4F64901-EA1C-C221-2313-ED50CE9736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2B34789-890F-F762-0822-7FF7B377A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AA6F5-6FCB-4EA0-9F66-0941201E5172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03DB371-0A10-7CD2-35A0-95EB3D0B2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292288C-4B42-2793-E224-B77427C04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6CF06-0019-4E62-BBBB-DD95CA618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3204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808576-CA65-26A1-CB45-DA0497B35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46EE628-888F-2F96-1AFC-7557B2B292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DBD03EE-55F8-3176-4FD0-7054F1B5F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AA6F5-6FCB-4EA0-9F66-0941201E5172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5B8A454-1D7A-38FA-CF6E-54F3EBBE4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54915A5-B446-14D6-F59D-2E63D41B9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6CF06-0019-4E62-BBBB-DD95CA618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7653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DDAF0F2-1A3E-9115-AB7C-2B39DA4D58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5B33E51-ED8B-F588-9099-715F583499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5168937-69D3-5216-5E68-049F6DF7B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AA6F5-6FCB-4EA0-9F66-0941201E5172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752DB23-A31A-7A35-7294-01380BCD8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F3EBE10-C476-DC6C-B774-096AAFB9F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6CF06-0019-4E62-BBBB-DD95CA618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0910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E154F6-3DDA-BB4C-416D-726DF28E8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33EE4D7-5CC6-34C2-D759-A1D776A4BF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0612998-607E-E680-A438-E988C14B0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AA6F5-6FCB-4EA0-9F66-0941201E5172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1CC9BF6-30F8-3DA8-69F4-CF4AF4BAA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728BA6F-C0E6-6627-E8F7-C1A3E8371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6CF06-0019-4E62-BBBB-DD95CA618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5520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82F812-4A79-7CA4-C3B4-CE22B1F5B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24D1817-CFD6-0EF0-6623-165478A665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A2C05A9-3233-67A5-7F3E-9F0479F54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AA6F5-6FCB-4EA0-9F66-0941201E5172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CAD46FD-30A4-D0FB-ADD7-F02041D6F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7F02CC6-17FD-EE8E-1B06-9FE9110D9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6CF06-0019-4E62-BBBB-DD95CA618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3520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E76B13-9CFA-7898-94FB-1A2545A2B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32B4F0E-3C5A-5122-C459-00D48C79F6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60A4DF3-E58E-5373-7669-9F890C759D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75E219F-0DDA-9D1D-DA9A-691A13353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AA6F5-6FCB-4EA0-9F66-0941201E5172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3A2D66D-B7DD-6E96-9D91-61EEFAA8F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E578AE0-BCB5-AE2C-0A18-562C35225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6CF06-0019-4E62-BBBB-DD95CA618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6119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45719F-BB71-8BB1-4F3D-EA8CD06B9D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99FB8A0-6039-D932-542B-D8765DF2C2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A33A3C4-EE25-EBF3-A6CC-F36C7D1CCD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30DF4CB-E88A-4C39-A95E-210796E56C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04708DE-F9F3-3A7D-F5B7-5C210B0F9C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900A27D-351D-96EC-9AB8-18978E62F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AA6F5-6FCB-4EA0-9F66-0941201E5172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0142D3B7-8D7F-DBAE-1658-5DFA9D706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81DF084-12CA-C764-6C87-B680302B2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6CF06-0019-4E62-BBBB-DD95CA618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9595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EEFDA8-F721-8088-6094-99847C9F9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E174EB6-C842-E7D5-E6A5-E6C9E8032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AA6F5-6FCB-4EA0-9F66-0941201E5172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D86C07B-03FE-80C2-07C8-DCDAB3C0B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C229CD3-9D59-485F-598A-DACEA174F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6CF06-0019-4E62-BBBB-DD95CA618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4209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3D08BF44-6A8A-C7BF-7FE0-A29DAB783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AA6F5-6FCB-4EA0-9F66-0941201E5172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29C91C0A-819C-106A-00F2-6644CEAA5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0F9D5DE-9848-CCD4-B28F-64A94CBD0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6CF06-0019-4E62-BBBB-DD95CA618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4206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8A19F2-3A3D-4840-6930-ABCEFD13B5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9AEE78E-BA09-0193-9D62-2349E0AD4A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C51A721-BFF9-BE81-E362-29E66950B6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A27F012-09C8-6188-222A-D745EAA2E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AA6F5-6FCB-4EA0-9F66-0941201E5172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1262772-C64D-FE40-0D05-4E872DB57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1556F9B-3607-C513-CFA6-E4D6CD175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6CF06-0019-4E62-BBBB-DD95CA618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0986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0FEE42-4898-6742-EC5F-770A8E5DA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39B0D6B-9076-6152-3885-F61C2B6170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5DB72CA-243A-902D-3EC2-705BDEA01E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321AC7B-33CA-60B7-CB5B-30E7AB352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AA6F5-6FCB-4EA0-9F66-0941201E5172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1EF124A-2CD6-012E-0BC1-D0AE08565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CD31F27-9F1B-1E1C-02DD-C43B77D45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6CF06-0019-4E62-BBBB-DD95CA618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8690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85C788-F239-39B9-E921-8AF780D69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95A9129-1A8D-EC58-A760-1530E135F7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16C0C49-7B02-1860-FCF7-2B8B2AEFDB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E4AA6F5-6FCB-4EA0-9F66-0941201E5172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7412EF5-DD3D-68BD-63A8-0B008205CC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A24A232-BA22-AFBB-6AA3-69B0FE58B7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496CF06-0019-4E62-BBBB-DD95CA618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5217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trusova.ek@mail.ru" TargetMode="External"/><Relationship Id="rId2" Type="http://schemas.openxmlformats.org/officeDocument/2006/relationships/hyperlink" Target="https://rscf.ru/project/24-15-00402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EB9D68F-91BD-3A6B-40F6-89160B2C3F4C}"/>
              </a:ext>
            </a:extLst>
          </p:cNvPr>
          <p:cNvSpPr txBox="1"/>
          <p:nvPr/>
        </p:nvSpPr>
        <p:spPr>
          <a:xfrm>
            <a:off x="1901818" y="983022"/>
            <a:ext cx="840815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latin typeface="Helvetica" panose="020B0604020202020204" pitchFamily="34" charset="0"/>
                <a:cs typeface="Helvetica" panose="020B0604020202020204" pitchFamily="34" charset="0"/>
              </a:rPr>
              <a:t>Увеличение частоты сперматогенных клеток с коилином ассоциировано с делециями локуса </a:t>
            </a:r>
            <a:r>
              <a:rPr lang="en-US" sz="3200" b="1" dirty="0">
                <a:latin typeface="Helvetica" panose="020B0604020202020204" pitchFamily="34" charset="0"/>
                <a:cs typeface="Helvetica" panose="020B0604020202020204" pitchFamily="34" charset="0"/>
              </a:rPr>
              <a:t>AZF </a:t>
            </a:r>
            <a:r>
              <a:rPr lang="ru-RU" sz="3200" b="1" dirty="0">
                <a:latin typeface="Helvetica" panose="020B0604020202020204" pitchFamily="34" charset="0"/>
                <a:cs typeface="Helvetica" panose="020B0604020202020204" pitchFamily="34" charset="0"/>
              </a:rPr>
              <a:t>у пациентов с азооспермией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60B82E3-ED23-7F74-B66A-4F3D2CA29F91}"/>
              </a:ext>
            </a:extLst>
          </p:cNvPr>
          <p:cNvSpPr txBox="1"/>
          <p:nvPr/>
        </p:nvSpPr>
        <p:spPr>
          <a:xfrm>
            <a:off x="219119" y="4134176"/>
            <a:ext cx="12192001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400" b="0" i="0" baseline="30000" dirty="0">
                <a:solidFill>
                  <a:srgbClr val="1A1A1A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1</a:t>
            </a:r>
            <a:r>
              <a:rPr lang="ru-RU" sz="1400" b="0" i="0" dirty="0">
                <a:solidFill>
                  <a:srgbClr val="1A1A1A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ФГБНУ «Научно-исследовательский институт акушерства, гинекологии и</a:t>
            </a:r>
          </a:p>
          <a:p>
            <a:pPr algn="ctr"/>
            <a:r>
              <a:rPr lang="ru-RU" sz="1400" b="0" i="0" dirty="0" err="1">
                <a:solidFill>
                  <a:srgbClr val="1A1A1A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репродуктологии</a:t>
            </a:r>
            <a:r>
              <a:rPr lang="ru-RU" sz="1400" b="0" i="0" dirty="0">
                <a:solidFill>
                  <a:srgbClr val="1A1A1A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 имени Д.О. Отта», 199034, Санкт-Петербург, Менделеевская линия, д.3</a:t>
            </a:r>
          </a:p>
          <a:p>
            <a:pPr algn="ctr"/>
            <a:r>
              <a:rPr lang="ru-RU" sz="1400" b="0" i="0" baseline="30000" dirty="0">
                <a:solidFill>
                  <a:srgbClr val="1A1A1A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2</a:t>
            </a:r>
            <a:r>
              <a:rPr lang="ru-RU" sz="1400" b="0" i="0" dirty="0">
                <a:solidFill>
                  <a:srgbClr val="1A1A1A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Санкт-Петербургский государственный университет, 199034, Санкт-Петербург,</a:t>
            </a:r>
          </a:p>
          <a:p>
            <a:pPr algn="ctr"/>
            <a:r>
              <a:rPr lang="ru-RU" sz="1400" b="0" i="0" dirty="0">
                <a:solidFill>
                  <a:srgbClr val="1A1A1A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Университетская наб., д. 7/9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1A10633-0780-133F-96EB-D2BBAD3C3E0B}"/>
              </a:ext>
            </a:extLst>
          </p:cNvPr>
          <p:cNvSpPr txBox="1"/>
          <p:nvPr/>
        </p:nvSpPr>
        <p:spPr>
          <a:xfrm>
            <a:off x="0" y="3220319"/>
            <a:ext cx="1221179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400" b="0" i="0" dirty="0">
                <a:solidFill>
                  <a:srgbClr val="1A1A1A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Трусова Е.Д.</a:t>
            </a:r>
            <a:r>
              <a:rPr lang="ru-RU" sz="1400" b="0" i="0" baseline="30000" dirty="0">
                <a:solidFill>
                  <a:srgbClr val="1A1A1A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1</a:t>
            </a:r>
            <a:r>
              <a:rPr lang="ru-RU" sz="1400" b="0" i="0" dirty="0">
                <a:solidFill>
                  <a:srgbClr val="1A1A1A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, Крапивин М.И.</a:t>
            </a:r>
            <a:r>
              <a:rPr lang="ru-RU" sz="1400" b="0" i="0" baseline="30000" dirty="0">
                <a:solidFill>
                  <a:srgbClr val="1A1A1A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1</a:t>
            </a:r>
            <a:r>
              <a:rPr lang="ru-RU" sz="1400" b="0" i="0" dirty="0">
                <a:solidFill>
                  <a:srgbClr val="1A1A1A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, Староверов Д.А.</a:t>
            </a:r>
            <a:r>
              <a:rPr lang="ru-RU" sz="1400" b="0" i="0" baseline="30000" dirty="0">
                <a:solidFill>
                  <a:srgbClr val="1A1A1A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1,2</a:t>
            </a:r>
            <a:r>
              <a:rPr lang="ru-RU" sz="1400" b="0" i="0" dirty="0">
                <a:solidFill>
                  <a:srgbClr val="1A1A1A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, </a:t>
            </a:r>
            <a:r>
              <a:rPr lang="ru-RU" sz="1400" b="0" i="0" dirty="0" err="1">
                <a:solidFill>
                  <a:srgbClr val="1A1A1A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Сагурова</a:t>
            </a:r>
            <a:r>
              <a:rPr lang="ru-RU" sz="1400" b="0" i="0" dirty="0">
                <a:solidFill>
                  <a:srgbClr val="1A1A1A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 Я.М.</a:t>
            </a:r>
            <a:r>
              <a:rPr lang="ru-RU" sz="1400" b="0" i="0" baseline="30000" dirty="0">
                <a:solidFill>
                  <a:srgbClr val="1A1A1A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1</a:t>
            </a:r>
            <a:r>
              <a:rPr lang="ru-RU" sz="1400" b="0" i="0" dirty="0">
                <a:solidFill>
                  <a:srgbClr val="1A1A1A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, Комарова</a:t>
            </a:r>
            <a:r>
              <a:rPr lang="en-US" sz="1400" b="0" i="0" dirty="0">
                <a:solidFill>
                  <a:srgbClr val="1A1A1A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ru-RU" sz="1400" b="0" i="0" dirty="0">
                <a:solidFill>
                  <a:srgbClr val="1A1A1A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Е.М.</a:t>
            </a:r>
            <a:r>
              <a:rPr lang="ru-RU" sz="1400" b="0" i="0" baseline="30000" dirty="0">
                <a:solidFill>
                  <a:srgbClr val="1A1A1A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1</a:t>
            </a:r>
            <a:r>
              <a:rPr lang="ru-RU" sz="1400" b="0" i="0" dirty="0">
                <a:solidFill>
                  <a:srgbClr val="1A1A1A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, Ефимова О.А.</a:t>
            </a:r>
            <a:r>
              <a:rPr lang="ru-RU" sz="1400" b="0" i="0" baseline="30000" dirty="0">
                <a:solidFill>
                  <a:srgbClr val="1A1A1A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1</a:t>
            </a:r>
            <a:r>
              <a:rPr lang="ru-RU" sz="1400" b="0" i="0" dirty="0">
                <a:solidFill>
                  <a:srgbClr val="1A1A1A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, </a:t>
            </a:r>
            <a:r>
              <a:rPr lang="ru-RU" sz="1400" b="0" i="0" dirty="0" err="1">
                <a:solidFill>
                  <a:srgbClr val="1A1A1A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Пендина</a:t>
            </a:r>
            <a:r>
              <a:rPr lang="ru-RU" sz="1400" b="0" i="0" dirty="0">
                <a:solidFill>
                  <a:srgbClr val="1A1A1A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 А.А.</a:t>
            </a:r>
            <a:r>
              <a:rPr lang="ru-RU" sz="1400" b="0" i="0" baseline="30000" dirty="0">
                <a:solidFill>
                  <a:srgbClr val="1A1A1A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1,2</a:t>
            </a:r>
            <a:r>
              <a:rPr lang="ru-RU" sz="1400" kern="100" dirty="0"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8906FB4-32AC-AB46-0195-804AA4125DFD}"/>
              </a:ext>
            </a:extLst>
          </p:cNvPr>
          <p:cNvSpPr txBox="1"/>
          <p:nvPr/>
        </p:nvSpPr>
        <p:spPr>
          <a:xfrm>
            <a:off x="291989" y="5332403"/>
            <a:ext cx="1220189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Исследование выполнено за счет гранта Российского научного фонда № 24-15-00402, </a:t>
            </a:r>
            <a:endParaRPr lang="en-US" sz="1400" dirty="0">
              <a:effectLst/>
              <a:latin typeface="Helvetica" panose="020B0604020202020204" pitchFamily="34" charset="0"/>
              <a:ea typeface="Aptos" panose="020B0004020202020204" pitchFamily="34" charset="0"/>
              <a:cs typeface="Helvetica" panose="020B0604020202020204" pitchFamily="34" charset="0"/>
            </a:endParaRPr>
          </a:p>
          <a:p>
            <a:pPr algn="ctr"/>
            <a:r>
              <a:rPr lang="ru-RU" sz="1400" u="sng" dirty="0">
                <a:solidFill>
                  <a:srgbClr val="467886"/>
                </a:solidFill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  <a:hlinkClick r:id="rId2"/>
              </a:rPr>
              <a:t>https://rscf.ru/project/24-15-00402/</a:t>
            </a:r>
            <a:endParaRPr lang="ru-RU" sz="14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4069DD8-6FD0-5F99-1EDB-CDCBD8C226FD}"/>
              </a:ext>
            </a:extLst>
          </p:cNvPr>
          <p:cNvSpPr txBox="1"/>
          <p:nvPr/>
        </p:nvSpPr>
        <p:spPr>
          <a:xfrm>
            <a:off x="5530424" y="6334780"/>
            <a:ext cx="17250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>
                <a:latin typeface="Helvetica" panose="020B0604020202020204" pitchFamily="34" charset="0"/>
                <a:cs typeface="Helvetica" panose="020B0604020202020204" pitchFamily="34" charset="0"/>
              </a:rPr>
              <a:t>Санкт-Петербург </a:t>
            </a:r>
          </a:p>
          <a:p>
            <a:pPr algn="ctr"/>
            <a:r>
              <a:rPr lang="ru-RU" sz="1400" b="1" dirty="0">
                <a:latin typeface="Helvetica" panose="020B0604020202020204" pitchFamily="34" charset="0"/>
                <a:cs typeface="Helvetica" panose="020B0604020202020204" pitchFamily="34" charset="0"/>
              </a:rPr>
              <a:t>2025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E1766AC-B4DE-2B1F-BA76-177F3FA46887}"/>
              </a:ext>
            </a:extLst>
          </p:cNvPr>
          <p:cNvSpPr txBox="1"/>
          <p:nvPr/>
        </p:nvSpPr>
        <p:spPr>
          <a:xfrm>
            <a:off x="5425292" y="3582279"/>
            <a:ext cx="17796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Helvetica" panose="020B0604020202020204" pitchFamily="34" charset="0"/>
                <a:cs typeface="Helvetica" panose="020B0604020202020204" pitchFamily="34" charset="0"/>
                <a:hlinkClick r:id="rId3"/>
              </a:rPr>
              <a:t>trusova.ek@mail.ru</a:t>
            </a:r>
            <a:r>
              <a:rPr lang="en-US" sz="1400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endParaRPr lang="ru-RU" sz="14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2050" name="Picture 2" descr="Новый метод неинвазивного пренатального скрининга выявляет хромосомные  аномалии плода с высокой точностью — Министерство науки и высшего  образования Российской Федерации">
            <a:extLst>
              <a:ext uri="{FF2B5EF4-FFF2-40B4-BE49-F238E27FC236}">
                <a16:creationId xmlns:a16="http://schemas.microsoft.com/office/drawing/2014/main" id="{45C1E231-9266-5E37-6B0F-54993E8C9AE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60" t="11586" r="29655" b="12146"/>
          <a:stretch/>
        </p:blipFill>
        <p:spPr bwMode="auto">
          <a:xfrm>
            <a:off x="288031" y="21607"/>
            <a:ext cx="1467524" cy="1768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Содружество без границ | 27—28 октября 2022">
            <a:extLst>
              <a:ext uri="{FF2B5EF4-FFF2-40B4-BE49-F238E27FC236}">
                <a16:creationId xmlns:a16="http://schemas.microsoft.com/office/drawing/2014/main" id="{9AFB1937-05C5-08D4-94E7-50780E4875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9647" y="47337"/>
            <a:ext cx="2085975" cy="219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D28614F-7D4D-D950-8A3E-C162E78F8857}"/>
              </a:ext>
            </a:extLst>
          </p:cNvPr>
          <p:cNvSpPr txBox="1"/>
          <p:nvPr/>
        </p:nvSpPr>
        <p:spPr>
          <a:xfrm flipH="1">
            <a:off x="3065107" y="257727"/>
            <a:ext cx="60617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Helvetica" panose="020B0604020202020204" pitchFamily="34" charset="0"/>
                <a:cs typeface="Helvetica" panose="020B0604020202020204" pitchFamily="34" charset="0"/>
              </a:rPr>
              <a:t>Х</a:t>
            </a:r>
            <a:r>
              <a:rPr lang="en-US" b="1" dirty="0">
                <a:latin typeface="Helvetica" panose="020B0604020202020204" pitchFamily="34" charset="0"/>
                <a:cs typeface="Helvetica" panose="020B0604020202020204" pitchFamily="34" charset="0"/>
              </a:rPr>
              <a:t>I </a:t>
            </a:r>
            <a:r>
              <a:rPr lang="ru-RU" b="1" dirty="0">
                <a:latin typeface="Helvetica" panose="020B0604020202020204" pitchFamily="34" charset="0"/>
                <a:cs typeface="Helvetica" panose="020B0604020202020204" pitchFamily="34" charset="0"/>
              </a:rPr>
              <a:t>Съезд Российского общества медицинских генетиков с международным участием</a:t>
            </a:r>
          </a:p>
        </p:txBody>
      </p:sp>
      <p:pic>
        <p:nvPicPr>
          <p:cNvPr id="5" name="Picture 4" descr="Дизайн-шаблоны | Управление маркетинга и медиакоммуникаций СПбГУ">
            <a:extLst>
              <a:ext uri="{FF2B5EF4-FFF2-40B4-BE49-F238E27FC236}">
                <a16:creationId xmlns:a16="http://schemas.microsoft.com/office/drawing/2014/main" id="{C6FF3E12-2355-A488-584E-C53A0AF9747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111" t="32281" r="19944" b="32280"/>
          <a:stretch/>
        </p:blipFill>
        <p:spPr bwMode="auto">
          <a:xfrm>
            <a:off x="288031" y="1790548"/>
            <a:ext cx="1401879" cy="447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8539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7CCF81DD-C12F-7C7D-8ACF-462AA0920B60}"/>
              </a:ext>
            </a:extLst>
          </p:cNvPr>
          <p:cNvSpPr txBox="1"/>
          <p:nvPr/>
        </p:nvSpPr>
        <p:spPr>
          <a:xfrm>
            <a:off x="525853" y="5997805"/>
            <a:ext cx="11140294" cy="6424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540385" algn="ctr">
              <a:lnSpc>
                <a:spcPct val="115000"/>
              </a:lnSpc>
              <a:spcAft>
                <a:spcPts val="800"/>
              </a:spcAft>
            </a:pPr>
            <a:r>
              <a:rPr lang="ru-RU" sz="1600" b="1" kern="100" dirty="0"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Потеря генов, находящихся на хромосоме Y, приводит к нарушению биогенеза мРНК, в который вовлечен белок коилин. Нарушается ли работа коилина при делециях локуса AZF остается неизвестным. </a:t>
            </a:r>
            <a:endParaRPr lang="ru-RU" sz="2000" b="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F93DFEC-9D5C-3E12-AE8A-6B779E8DB2C7}"/>
              </a:ext>
            </a:extLst>
          </p:cNvPr>
          <p:cNvSpPr txBox="1"/>
          <p:nvPr/>
        </p:nvSpPr>
        <p:spPr>
          <a:xfrm>
            <a:off x="597731" y="71130"/>
            <a:ext cx="117558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latin typeface="Helvetica" panose="020B0604020202020204" pitchFamily="34" charset="0"/>
                <a:cs typeface="Helvetica" panose="020B0604020202020204" pitchFamily="34" charset="0"/>
              </a:rPr>
              <a:t>Введение</a:t>
            </a:r>
            <a:endParaRPr lang="ru-RU" sz="28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3C7F2467-F123-C477-0332-274C724B86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03" t="13268"/>
          <a:stretch/>
        </p:blipFill>
        <p:spPr>
          <a:xfrm>
            <a:off x="315071" y="770816"/>
            <a:ext cx="5661328" cy="226344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97E2CA0-2CD8-09A1-AAE1-73BEC5B40466}"/>
              </a:ext>
            </a:extLst>
          </p:cNvPr>
          <p:cNvSpPr txBox="1"/>
          <p:nvPr/>
        </p:nvSpPr>
        <p:spPr>
          <a:xfrm>
            <a:off x="6574646" y="3132251"/>
            <a:ext cx="5302281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latin typeface="Helvetica" panose="020B0604020202020204" pitchFamily="34" charset="0"/>
                <a:cs typeface="Helvetica" panose="020B0604020202020204" pitchFamily="34" charset="0"/>
              </a:rPr>
              <a:t>Коилин</a:t>
            </a:r>
            <a:r>
              <a:rPr lang="ru-RU" sz="1600" dirty="0">
                <a:latin typeface="Helvetica" panose="020B0604020202020204" pitchFamily="34" charset="0"/>
                <a:cs typeface="Helvetica" panose="020B0604020202020204" pitchFamily="34" charset="0"/>
              </a:rPr>
              <a:t> — белок, кодируемый геном </a:t>
            </a:r>
            <a:r>
              <a:rPr lang="ru-RU" sz="1600" i="1" dirty="0">
                <a:latin typeface="Helvetica" panose="020B0604020202020204" pitchFamily="34" charset="0"/>
                <a:cs typeface="Helvetica" panose="020B0604020202020204" pitchFamily="34" charset="0"/>
              </a:rPr>
              <a:t>COIL</a:t>
            </a:r>
            <a:r>
              <a:rPr lang="ru-RU" sz="1600" dirty="0">
                <a:latin typeface="Helvetica" panose="020B0604020202020204" pitchFamily="34" charset="0"/>
                <a:cs typeface="Helvetica" panose="020B0604020202020204" pitchFamily="34" charset="0"/>
              </a:rPr>
              <a:t>, участвует в ядерных процессах.</a:t>
            </a:r>
            <a:endParaRPr lang="en-US" sz="16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Helvetica" panose="020B0604020202020204" pitchFamily="34" charset="0"/>
                <a:cs typeface="Helvetica" panose="020B0604020202020204" pitchFamily="34" charset="0"/>
              </a:rPr>
              <a:t>Обеспечивает структурную поддержку для сборки и модификации малых ядерных и ядрышковых РНК (</a:t>
            </a:r>
            <a:r>
              <a:rPr lang="ru-RU" sz="1600" dirty="0" err="1">
                <a:latin typeface="Helvetica" panose="020B0604020202020204" pitchFamily="34" charset="0"/>
                <a:cs typeface="Helvetica" panose="020B0604020202020204" pitchFamily="34" charset="0"/>
              </a:rPr>
              <a:t>snRNA</a:t>
            </a:r>
            <a:r>
              <a:rPr lang="ru-RU" sz="1600" dirty="0">
                <a:latin typeface="Helvetica" panose="020B0604020202020204" pitchFamily="34" charset="0"/>
                <a:cs typeface="Helvetica" panose="020B0604020202020204" pitchFamily="34" charset="0"/>
              </a:rPr>
              <a:t>, </a:t>
            </a:r>
            <a:r>
              <a:rPr lang="ru-RU" sz="1600" dirty="0" err="1">
                <a:latin typeface="Helvetica" panose="020B0604020202020204" pitchFamily="34" charset="0"/>
                <a:cs typeface="Helvetica" panose="020B0604020202020204" pitchFamily="34" charset="0"/>
              </a:rPr>
              <a:t>snoRNA</a:t>
            </a:r>
            <a:r>
              <a:rPr lang="ru-RU" sz="1600" dirty="0">
                <a:latin typeface="Helvetica" panose="020B0604020202020204" pitchFamily="34" charset="0"/>
                <a:cs typeface="Helvetica" panose="020B0604020202020204" pitchFamily="34" charset="0"/>
              </a:rPr>
              <a:t>).</a:t>
            </a:r>
            <a:r>
              <a:rPr lang="ru-RU" sz="1600" b="0" i="0" dirty="0"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endParaRPr lang="en-US" sz="1600" b="0" i="0" dirty="0">
              <a:effectLst/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b="0" i="0" dirty="0"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Связывается с малыми </a:t>
            </a:r>
            <a:r>
              <a:rPr lang="ru-RU" sz="1600" b="0" i="0" dirty="0" err="1"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некодирующими</a:t>
            </a:r>
            <a:r>
              <a:rPr lang="ru-RU" sz="1600" b="0" i="0" dirty="0"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 РНК, обеспечивая эффективность сплайсинга.</a:t>
            </a:r>
            <a:endParaRPr lang="ru-RU" sz="16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kern="100" dirty="0"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Наибольшая концентрация белка коилина среди всех органов человека, детектируется именно в семенниках.</a:t>
            </a:r>
            <a:endParaRPr lang="ru-RU" sz="16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2054" name="Picture 6" descr="Schematic representation of the functional domains of coilin and coilin...  | Download Scientific Diagram">
            <a:extLst>
              <a:ext uri="{FF2B5EF4-FFF2-40B4-BE49-F238E27FC236}">
                <a16:creationId xmlns:a16="http://schemas.microsoft.com/office/drawing/2014/main" id="{8C3041A5-9D8D-7171-FA5B-65238272523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741"/>
          <a:stretch/>
        </p:blipFill>
        <p:spPr bwMode="auto">
          <a:xfrm>
            <a:off x="6858050" y="1490777"/>
            <a:ext cx="4879975" cy="687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D188064-8036-76FC-18A7-1AFF1F3822D8}"/>
              </a:ext>
            </a:extLst>
          </p:cNvPr>
          <p:cNvSpPr txBox="1"/>
          <p:nvPr/>
        </p:nvSpPr>
        <p:spPr>
          <a:xfrm>
            <a:off x="315072" y="3143641"/>
            <a:ext cx="5302281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latin typeface="Helvetica" panose="020B0604020202020204" pitchFamily="34" charset="0"/>
                <a:cs typeface="Helvetica" panose="020B0604020202020204" pitchFamily="34" charset="0"/>
              </a:rPr>
              <a:t>Локус AZF </a:t>
            </a:r>
            <a:r>
              <a:rPr lang="ru-RU" sz="1600" dirty="0">
                <a:latin typeface="Helvetica" panose="020B0604020202020204" pitchFamily="34" charset="0"/>
                <a:cs typeface="Helvetica" panose="020B0604020202020204" pitchFamily="34" charset="0"/>
              </a:rPr>
              <a:t>(</a:t>
            </a:r>
            <a:r>
              <a:rPr lang="ru-RU" sz="1600" dirty="0" err="1">
                <a:latin typeface="Helvetica" panose="020B0604020202020204" pitchFamily="34" charset="0"/>
                <a:cs typeface="Helvetica" panose="020B0604020202020204" pitchFamily="34" charset="0"/>
              </a:rPr>
              <a:t>Azoospermia</a:t>
            </a:r>
            <a:r>
              <a:rPr lang="ru-RU" sz="1600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ru-RU" sz="1600" dirty="0" err="1">
                <a:latin typeface="Helvetica" panose="020B0604020202020204" pitchFamily="34" charset="0"/>
                <a:cs typeface="Helvetica" panose="020B0604020202020204" pitchFamily="34" charset="0"/>
              </a:rPr>
              <a:t>Factor</a:t>
            </a:r>
            <a:r>
              <a:rPr lang="ru-RU" sz="1600" dirty="0">
                <a:latin typeface="Helvetica" panose="020B0604020202020204" pitchFamily="34" charset="0"/>
                <a:cs typeface="Helvetica" panose="020B0604020202020204" pitchFamily="34" charset="0"/>
              </a:rPr>
              <a:t>) — участок длинного плеча Y-хромосомы (Yq11), содержащий гены, критические для сперматогенеза.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Helvetica" panose="020B0604020202020204" pitchFamily="34" charset="0"/>
                <a:cs typeface="Helvetica" panose="020B0604020202020204" pitchFamily="34" charset="0"/>
              </a:rPr>
              <a:t>Делится на три субрегиона: </a:t>
            </a:r>
            <a:r>
              <a:rPr lang="ru-RU" sz="1600" dirty="0" err="1">
                <a:latin typeface="Helvetica" panose="020B0604020202020204" pitchFamily="34" charset="0"/>
                <a:cs typeface="Helvetica" panose="020B0604020202020204" pitchFamily="34" charset="0"/>
              </a:rPr>
              <a:t>AZFa</a:t>
            </a:r>
            <a:r>
              <a:rPr lang="ru-RU" sz="1600" dirty="0">
                <a:latin typeface="Helvetica" panose="020B0604020202020204" pitchFamily="34" charset="0"/>
                <a:cs typeface="Helvetica" panose="020B0604020202020204" pitchFamily="34" charset="0"/>
              </a:rPr>
              <a:t>, AZFb, AZFc. </a:t>
            </a:r>
            <a:r>
              <a:rPr lang="ru-RU" sz="1600" dirty="0" err="1">
                <a:latin typeface="Helvetica" panose="020B0604020202020204" pitchFamily="34" charset="0"/>
                <a:cs typeface="Helvetica" panose="020B0604020202020204" pitchFamily="34" charset="0"/>
              </a:rPr>
              <a:t>Микроделеции</a:t>
            </a:r>
            <a:r>
              <a:rPr lang="ru-RU" sz="1600" dirty="0">
                <a:latin typeface="Helvetica" panose="020B0604020202020204" pitchFamily="34" charset="0"/>
                <a:cs typeface="Helvetica" panose="020B0604020202020204" pitchFamily="34" charset="0"/>
              </a:rPr>
              <a:t> в этих областях могут вызывать азооспермию (отсутствие сперматозоидов) или </a:t>
            </a:r>
            <a:r>
              <a:rPr lang="ru-RU" sz="1600" dirty="0" err="1">
                <a:latin typeface="Helvetica" panose="020B0604020202020204" pitchFamily="34" charset="0"/>
                <a:cs typeface="Helvetica" panose="020B0604020202020204" pitchFamily="34" charset="0"/>
              </a:rPr>
              <a:t>олигозооспермию</a:t>
            </a:r>
            <a:r>
              <a:rPr lang="ru-RU" sz="1600" dirty="0">
                <a:latin typeface="Helvetica" panose="020B0604020202020204" pitchFamily="34" charset="0"/>
                <a:cs typeface="Helvetica" panose="020B0604020202020204" pitchFamily="34" charset="0"/>
              </a:rPr>
              <a:t> (сниженное их количество).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ru-RU" sz="1600" kern="100" dirty="0"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Делеции разных регионов приводят к разным клиническим последствиям, вследствие утраты разных генов. </a:t>
            </a:r>
            <a:endParaRPr lang="ru-RU" sz="16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B8B463D-29C5-C1BD-9438-7E07374D965D}"/>
              </a:ext>
            </a:extLst>
          </p:cNvPr>
          <p:cNvSpPr txBox="1"/>
          <p:nvPr/>
        </p:nvSpPr>
        <p:spPr>
          <a:xfrm>
            <a:off x="7820469" y="2650455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i="0" u="none" strike="noStrike" dirty="0">
                <a:solidFill>
                  <a:srgbClr val="11111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(</a:t>
            </a:r>
            <a:r>
              <a:rPr lang="en-US" sz="1400" i="0" u="none" strike="noStrike" dirty="0">
                <a:solidFill>
                  <a:srgbClr val="11111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Taliansky</a:t>
            </a:r>
            <a:r>
              <a:rPr lang="ru-RU" sz="1400" i="0" u="none" strike="noStrike" dirty="0">
                <a:solidFill>
                  <a:srgbClr val="11111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sz="1400" i="0" u="none" strike="noStrike" dirty="0">
                <a:solidFill>
                  <a:srgbClr val="11111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et al., 2023)</a:t>
            </a:r>
            <a:br>
              <a:rPr lang="en-US" sz="1400" dirty="0"/>
            </a:br>
            <a:endParaRPr lang="ru-RU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959DE16-8271-4C04-C540-F81B272E7DDD}"/>
              </a:ext>
            </a:extLst>
          </p:cNvPr>
          <p:cNvSpPr txBox="1"/>
          <p:nvPr/>
        </p:nvSpPr>
        <p:spPr>
          <a:xfrm>
            <a:off x="1078094" y="2747288"/>
            <a:ext cx="6096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0" dirty="0"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(Aurea García Segovia et al., 2024)</a:t>
            </a:r>
            <a:endParaRPr lang="ru-RU" sz="14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5755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5FDB9BD-EDEF-080A-7218-9A6071A7B905}"/>
              </a:ext>
            </a:extLst>
          </p:cNvPr>
          <p:cNvSpPr txBox="1"/>
          <p:nvPr/>
        </p:nvSpPr>
        <p:spPr>
          <a:xfrm>
            <a:off x="209874" y="11633"/>
            <a:ext cx="1152219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latin typeface="Helvetica" panose="020B0604020202020204" pitchFamily="34" charset="0"/>
                <a:cs typeface="Helvetica" panose="020B0604020202020204" pitchFamily="34" charset="0"/>
              </a:rPr>
              <a:t>Цель:</a:t>
            </a:r>
            <a:r>
              <a:rPr lang="en-US" sz="3200" b="1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ru-RU" sz="1800" kern="100" dirty="0"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поиск ассоциаций между содержанием и распределением в сперматогенных </a:t>
            </a:r>
            <a:r>
              <a:rPr lang="en-US" sz="1800" kern="100" dirty="0"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      </a:t>
            </a:r>
            <a:r>
              <a:rPr lang="ru-RU" sz="1800" kern="100" dirty="0"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клетках коилина и типом делеции локуса AZF у пациентов с азооспермией.</a:t>
            </a:r>
            <a:endParaRPr lang="ru-RU" dirty="0"/>
          </a:p>
          <a:p>
            <a:endParaRPr lang="ru-RU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4420A2F-83D8-6405-B869-6C0431FA164C}"/>
              </a:ext>
            </a:extLst>
          </p:cNvPr>
          <p:cNvSpPr txBox="1"/>
          <p:nvPr/>
        </p:nvSpPr>
        <p:spPr>
          <a:xfrm>
            <a:off x="505702" y="816461"/>
            <a:ext cx="11180593" cy="30905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800" b="1" kern="100" dirty="0"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Материал:</a:t>
            </a:r>
            <a:r>
              <a:rPr lang="ru-RU" sz="1600" kern="100" dirty="0"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 </a:t>
            </a:r>
            <a:r>
              <a:rPr lang="ru-RU" kern="100" dirty="0"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образцы биоптатов семенников пациентов с азооспермией (</a:t>
            </a:r>
            <a:r>
              <a:rPr lang="en-US" kern="100" dirty="0"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n=12).</a:t>
            </a:r>
          </a:p>
          <a:p>
            <a:pPr algn="just"/>
            <a:endParaRPr lang="ru-RU" sz="1600" kern="100" dirty="0">
              <a:latin typeface="Helvetica" panose="020B0604020202020204" pitchFamily="34" charset="0"/>
              <a:ea typeface="Aptos" panose="020B0004020202020204" pitchFamily="34" charset="0"/>
              <a:cs typeface="Helvetica" panose="020B0604020202020204" pitchFamily="34" charset="0"/>
            </a:endParaRPr>
          </a:p>
          <a:p>
            <a:pPr algn="just">
              <a:lnSpc>
                <a:spcPts val="2520"/>
              </a:lnSpc>
            </a:pPr>
            <a:r>
              <a:rPr lang="ru-RU" sz="2800" b="1" kern="100" dirty="0"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Методы: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kern="100" dirty="0"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выделение ДНК, анализ на наличие делеций в локусе </a:t>
            </a:r>
            <a:r>
              <a:rPr lang="en-US" kern="100" dirty="0"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AZF </a:t>
            </a:r>
            <a:r>
              <a:rPr lang="ru-RU" kern="100" dirty="0"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методом ПЦР.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kern="100" dirty="0"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п</a:t>
            </a:r>
            <a:r>
              <a:rPr lang="ru-RU" kern="100" dirty="0"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риготовление гистологических препаратов срезов биоптатов семенников.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kern="100" dirty="0" err="1"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иммуногистохимическая</a:t>
            </a:r>
            <a:r>
              <a:rPr lang="ru-RU" kern="100" dirty="0"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 детекция 5-гидроксиметилцитозина (5hmC) для определения сперматогониев типа А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kern="100" dirty="0" err="1"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иммуногистохимическая</a:t>
            </a:r>
            <a:r>
              <a:rPr lang="ru-RU" kern="100" dirty="0"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 детекция коилина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kern="100" dirty="0"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флуоресцентная гибридизацию </a:t>
            </a:r>
            <a:r>
              <a:rPr lang="en-US" i="1" kern="100" dirty="0"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in situ</a:t>
            </a:r>
            <a:r>
              <a:rPr lang="ru-RU" kern="100" dirty="0"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 (FISH) с ДНК-зондами к хромосомам 11 и 18 для определения плоидности клеток.</a:t>
            </a:r>
            <a:endParaRPr lang="ru-RU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02D360D2-EF90-A844-3842-30B5AB3B4F5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42368"/>
          <a:stretch/>
        </p:blipFill>
        <p:spPr>
          <a:xfrm>
            <a:off x="265704" y="4762060"/>
            <a:ext cx="1023808" cy="888213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EB25441F-5883-3DF2-A4A7-FCF78B75F7AE}"/>
              </a:ext>
            </a:extLst>
          </p:cNvPr>
          <p:cNvSpPr txBox="1"/>
          <p:nvPr/>
        </p:nvSpPr>
        <p:spPr>
          <a:xfrm>
            <a:off x="1357973" y="5131904"/>
            <a:ext cx="1666374" cy="307777"/>
          </a:xfrm>
          <a:prstGeom prst="rect">
            <a:avLst/>
          </a:prstGeom>
          <a:solidFill>
            <a:srgbClr val="BDD7EE"/>
          </a:solidFill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Helvetica" panose="020B0604020202020204" pitchFamily="34" charset="0"/>
                <a:cs typeface="Helvetica" panose="020B0604020202020204" pitchFamily="34" charset="0"/>
              </a:rPr>
              <a:t>Биопсия яичка</a:t>
            </a:r>
          </a:p>
        </p:txBody>
      </p:sp>
      <p:sp>
        <p:nvSpPr>
          <p:cNvPr id="21" name="Стрелка: вправо 29">
            <a:extLst>
              <a:ext uri="{FF2B5EF4-FFF2-40B4-BE49-F238E27FC236}">
                <a16:creationId xmlns:a16="http://schemas.microsoft.com/office/drawing/2014/main" id="{82A50407-2BE1-7C4E-BA50-4F746AE0E44F}"/>
              </a:ext>
            </a:extLst>
          </p:cNvPr>
          <p:cNvSpPr/>
          <p:nvPr/>
        </p:nvSpPr>
        <p:spPr>
          <a:xfrm rot="18900000" flipV="1">
            <a:off x="2978047" y="4712269"/>
            <a:ext cx="250053" cy="141333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8E8B4E8-687D-462C-3E9C-AC513414C10B}"/>
              </a:ext>
            </a:extLst>
          </p:cNvPr>
          <p:cNvSpPr txBox="1"/>
          <p:nvPr/>
        </p:nvSpPr>
        <p:spPr>
          <a:xfrm>
            <a:off x="3947438" y="4091841"/>
            <a:ext cx="1854339" cy="523220"/>
          </a:xfrm>
          <a:prstGeom prst="rect">
            <a:avLst/>
          </a:prstGeom>
          <a:solidFill>
            <a:srgbClr val="BDD7EE"/>
          </a:solidFill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Helvetica" panose="020B0604020202020204" pitchFamily="34" charset="0"/>
                <a:cs typeface="Helvetica" panose="020B0604020202020204" pitchFamily="34" charset="0"/>
              </a:rPr>
              <a:t>Выделение ДНК и анализ локуса </a:t>
            </a:r>
            <a:r>
              <a:rPr lang="en-US" sz="1400" dirty="0">
                <a:latin typeface="Helvetica" panose="020B0604020202020204" pitchFamily="34" charset="0"/>
                <a:cs typeface="Helvetica" panose="020B0604020202020204" pitchFamily="34" charset="0"/>
              </a:rPr>
              <a:t>AZF</a:t>
            </a:r>
            <a:endParaRPr lang="ru-RU" sz="14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23" name="Стрелка: вправо 29">
            <a:extLst>
              <a:ext uri="{FF2B5EF4-FFF2-40B4-BE49-F238E27FC236}">
                <a16:creationId xmlns:a16="http://schemas.microsoft.com/office/drawing/2014/main" id="{E8D7140E-2C8D-EF8D-3F2D-146118441E6E}"/>
              </a:ext>
            </a:extLst>
          </p:cNvPr>
          <p:cNvSpPr/>
          <p:nvPr/>
        </p:nvSpPr>
        <p:spPr>
          <a:xfrm rot="2700000" flipV="1">
            <a:off x="3037697" y="5717983"/>
            <a:ext cx="250053" cy="141333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5" name="Рисунок 24">
            <a:extLst>
              <a:ext uri="{FF2B5EF4-FFF2-40B4-BE49-F238E27FC236}">
                <a16:creationId xmlns:a16="http://schemas.microsoft.com/office/drawing/2014/main" id="{DAB63DDD-52C1-2BF7-459A-5CA2C203CA09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8491" y="4152435"/>
            <a:ext cx="474349" cy="474349"/>
          </a:xfrm>
          <a:prstGeom prst="rect">
            <a:avLst/>
          </a:prstGeom>
        </p:spPr>
      </p:pic>
      <p:grpSp>
        <p:nvGrpSpPr>
          <p:cNvPr id="28" name="Группа 27">
            <a:extLst>
              <a:ext uri="{FF2B5EF4-FFF2-40B4-BE49-F238E27FC236}">
                <a16:creationId xmlns:a16="http://schemas.microsoft.com/office/drawing/2014/main" id="{13B8DFF2-C860-FBDD-94A3-703D4235E6A8}"/>
              </a:ext>
            </a:extLst>
          </p:cNvPr>
          <p:cNvGrpSpPr/>
          <p:nvPr/>
        </p:nvGrpSpPr>
        <p:grpSpPr>
          <a:xfrm>
            <a:off x="3256162" y="5692470"/>
            <a:ext cx="1301857" cy="1301857"/>
            <a:chOff x="3450283" y="4765501"/>
            <a:chExt cx="1301857" cy="1301857"/>
          </a:xfrm>
        </p:grpSpPr>
        <p:pic>
          <p:nvPicPr>
            <p:cNvPr id="26" name="Рисунок 25">
              <a:extLst>
                <a:ext uri="{FF2B5EF4-FFF2-40B4-BE49-F238E27FC236}">
                  <a16:creationId xmlns:a16="http://schemas.microsoft.com/office/drawing/2014/main" id="{9689B0B9-D176-F665-C5DE-4124D113BEC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3450283" y="4765501"/>
              <a:ext cx="1301857" cy="1301857"/>
            </a:xfrm>
            <a:prstGeom prst="rect">
              <a:avLst/>
            </a:prstGeom>
          </p:spPr>
        </p:pic>
        <p:pic>
          <p:nvPicPr>
            <p:cNvPr id="27" name="Рисунок 26">
              <a:extLst>
                <a:ext uri="{FF2B5EF4-FFF2-40B4-BE49-F238E27FC236}">
                  <a16:creationId xmlns:a16="http://schemas.microsoft.com/office/drawing/2014/main" id="{F55BA22D-F257-9DCF-1144-DEF8346F967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8292" t="46876" r="42547" b="29554"/>
            <a:stretch/>
          </p:blipFill>
          <p:spPr>
            <a:xfrm rot="8203001">
              <a:off x="3827275" y="5264999"/>
              <a:ext cx="183356" cy="235871"/>
            </a:xfrm>
            <a:prstGeom prst="rect">
              <a:avLst/>
            </a:prstGeom>
          </p:spPr>
        </p:pic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1591D68A-ACA3-A390-C36A-29FE1F72259D}"/>
              </a:ext>
            </a:extLst>
          </p:cNvPr>
          <p:cNvSpPr txBox="1"/>
          <p:nvPr/>
        </p:nvSpPr>
        <p:spPr>
          <a:xfrm>
            <a:off x="4644052" y="5974067"/>
            <a:ext cx="2315450" cy="738664"/>
          </a:xfrm>
          <a:prstGeom prst="rect">
            <a:avLst/>
          </a:prstGeom>
          <a:solidFill>
            <a:srgbClr val="BDD7EE"/>
          </a:solidFill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Helvetica" panose="020B0604020202020204" pitchFamily="34" charset="0"/>
                <a:cs typeface="Helvetica" panose="020B0604020202020204" pitchFamily="34" charset="0"/>
              </a:rPr>
              <a:t>Приготовление гистологических препаратов</a:t>
            </a:r>
          </a:p>
        </p:txBody>
      </p:sp>
      <p:sp>
        <p:nvSpPr>
          <p:cNvPr id="30" name="Стрелка: вправо 29">
            <a:extLst>
              <a:ext uri="{FF2B5EF4-FFF2-40B4-BE49-F238E27FC236}">
                <a16:creationId xmlns:a16="http://schemas.microsoft.com/office/drawing/2014/main" id="{894149BC-84BE-5EDA-E086-3D1CE0E2F693}"/>
              </a:ext>
            </a:extLst>
          </p:cNvPr>
          <p:cNvSpPr/>
          <p:nvPr/>
        </p:nvSpPr>
        <p:spPr>
          <a:xfrm flipV="1">
            <a:off x="7198849" y="5345762"/>
            <a:ext cx="250053" cy="141333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1" name="Рисунок 30">
            <a:extLst>
              <a:ext uri="{FF2B5EF4-FFF2-40B4-BE49-F238E27FC236}">
                <a16:creationId xmlns:a16="http://schemas.microsoft.com/office/drawing/2014/main" id="{3B2F0DAD-E9E3-E16F-530D-82656760028B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09287" y="4967908"/>
            <a:ext cx="1205105" cy="1205105"/>
          </a:xfrm>
          <a:prstGeom prst="rect">
            <a:avLst/>
          </a:prstGeom>
        </p:spPr>
      </p:pic>
      <p:sp>
        <p:nvSpPr>
          <p:cNvPr id="33" name="Стрелка: вправо 32">
            <a:extLst>
              <a:ext uri="{FF2B5EF4-FFF2-40B4-BE49-F238E27FC236}">
                <a16:creationId xmlns:a16="http://schemas.microsoft.com/office/drawing/2014/main" id="{30DA3DCE-6DAF-114C-444F-40E6E98C7AF3}"/>
              </a:ext>
            </a:extLst>
          </p:cNvPr>
          <p:cNvSpPr/>
          <p:nvPr/>
        </p:nvSpPr>
        <p:spPr>
          <a:xfrm flipV="1">
            <a:off x="9415201" y="5570460"/>
            <a:ext cx="250053" cy="141333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4" name="Рисунок 33">
            <a:extLst>
              <a:ext uri="{FF2B5EF4-FFF2-40B4-BE49-F238E27FC236}">
                <a16:creationId xmlns:a16="http://schemas.microsoft.com/office/drawing/2014/main" id="{A77B27E8-DF86-9546-D8A3-048B3340A175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5780" y="4921169"/>
            <a:ext cx="1220950" cy="1220950"/>
          </a:xfrm>
          <a:prstGeom prst="rect">
            <a:avLst/>
          </a:prstGeom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id="{0A91EDC9-B4C8-F761-76AF-C3E45352490D}"/>
              </a:ext>
            </a:extLst>
          </p:cNvPr>
          <p:cNvSpPr txBox="1"/>
          <p:nvPr/>
        </p:nvSpPr>
        <p:spPr>
          <a:xfrm>
            <a:off x="7179679" y="6173013"/>
            <a:ext cx="2133152" cy="523220"/>
          </a:xfrm>
          <a:prstGeom prst="rect">
            <a:avLst/>
          </a:prstGeom>
          <a:solidFill>
            <a:srgbClr val="BDD7EE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Helvetica" panose="020B0604020202020204" pitchFamily="34" charset="0"/>
                <a:cs typeface="Helvetica" panose="020B0604020202020204" pitchFamily="34" charset="0"/>
              </a:rPr>
              <a:t>FISH</a:t>
            </a:r>
            <a:r>
              <a:rPr lang="ru-RU" sz="1400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ru-RU" sz="1400" kern="100" dirty="0"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к хромосомам 11 и 18 </a:t>
            </a:r>
            <a:endParaRPr lang="ru-RU" sz="14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863ADE1-BCB5-6023-568C-061AFE5DF7AF}"/>
              </a:ext>
            </a:extLst>
          </p:cNvPr>
          <p:cNvSpPr txBox="1"/>
          <p:nvPr/>
        </p:nvSpPr>
        <p:spPr>
          <a:xfrm>
            <a:off x="9669100" y="6189511"/>
            <a:ext cx="2133152" cy="523220"/>
          </a:xfrm>
          <a:prstGeom prst="rect">
            <a:avLst/>
          </a:prstGeom>
          <a:solidFill>
            <a:srgbClr val="BDD7EE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Helvetica" panose="020B0604020202020204" pitchFamily="34" charset="0"/>
                <a:cs typeface="Helvetica" panose="020B0604020202020204" pitchFamily="34" charset="0"/>
              </a:rPr>
              <a:t>ИГХ с антителами к</a:t>
            </a:r>
            <a:r>
              <a:rPr lang="en-US" sz="1400" dirty="0">
                <a:latin typeface="Helvetica" panose="020B0604020202020204" pitchFamily="34" charset="0"/>
                <a:cs typeface="Helvetica" panose="020B0604020202020204" pitchFamily="34" charset="0"/>
              </a:rPr>
              <a:t> 5hmC</a:t>
            </a:r>
            <a:r>
              <a:rPr lang="ru-RU" sz="1400" dirty="0">
                <a:latin typeface="Helvetica" panose="020B0604020202020204" pitchFamily="34" charset="0"/>
                <a:cs typeface="Helvetica" panose="020B0604020202020204" pitchFamily="34" charset="0"/>
              </a:rPr>
              <a:t> и </a:t>
            </a:r>
            <a:r>
              <a:rPr lang="ru-RU" sz="1400" dirty="0" err="1">
                <a:latin typeface="Helvetica" panose="020B0604020202020204" pitchFamily="34" charset="0"/>
                <a:cs typeface="Helvetica" panose="020B0604020202020204" pitchFamily="34" charset="0"/>
              </a:rPr>
              <a:t>коилину</a:t>
            </a:r>
            <a:r>
              <a:rPr lang="ru-RU" sz="1400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</a:p>
        </p:txBody>
      </p:sp>
      <p:sp>
        <p:nvSpPr>
          <p:cNvPr id="37" name="Стрелка: вправо 36">
            <a:extLst>
              <a:ext uri="{FF2B5EF4-FFF2-40B4-BE49-F238E27FC236}">
                <a16:creationId xmlns:a16="http://schemas.microsoft.com/office/drawing/2014/main" id="{75CC94B9-AA7C-97F8-B813-B7823B75E977}"/>
              </a:ext>
            </a:extLst>
          </p:cNvPr>
          <p:cNvSpPr/>
          <p:nvPr/>
        </p:nvSpPr>
        <p:spPr>
          <a:xfrm rot="16200000" flipV="1">
            <a:off x="10084260" y="4904862"/>
            <a:ext cx="250053" cy="141333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Стрелка: вправо 37">
            <a:extLst>
              <a:ext uri="{FF2B5EF4-FFF2-40B4-BE49-F238E27FC236}">
                <a16:creationId xmlns:a16="http://schemas.microsoft.com/office/drawing/2014/main" id="{B01B8F04-2CE6-A1B7-5968-D1E861B6F172}"/>
              </a:ext>
            </a:extLst>
          </p:cNvPr>
          <p:cNvSpPr/>
          <p:nvPr/>
        </p:nvSpPr>
        <p:spPr>
          <a:xfrm flipV="1">
            <a:off x="5970973" y="4296441"/>
            <a:ext cx="250053" cy="141333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39" name="Рисунок 38">
            <a:extLst>
              <a:ext uri="{FF2B5EF4-FFF2-40B4-BE49-F238E27FC236}">
                <a16:creationId xmlns:a16="http://schemas.microsoft.com/office/drawing/2014/main" id="{95A8620E-B0DD-E438-12D7-A5753473C79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9516" y="4055139"/>
            <a:ext cx="618231" cy="618231"/>
          </a:xfrm>
          <a:prstGeom prst="rect">
            <a:avLst/>
          </a:prstGeom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6AC03A89-CD54-5EB1-5F52-4C0358BC367B}"/>
              </a:ext>
            </a:extLst>
          </p:cNvPr>
          <p:cNvSpPr txBox="1"/>
          <p:nvPr/>
        </p:nvSpPr>
        <p:spPr>
          <a:xfrm>
            <a:off x="9142710" y="4091841"/>
            <a:ext cx="2133152" cy="523220"/>
          </a:xfrm>
          <a:prstGeom prst="rect">
            <a:avLst/>
          </a:prstGeom>
          <a:solidFill>
            <a:srgbClr val="BDD7EE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Helvetica" panose="020B0604020202020204" pitchFamily="34" charset="0"/>
                <a:cs typeface="Helvetica" panose="020B0604020202020204" pitchFamily="34" charset="0"/>
              </a:rPr>
              <a:t>Анализ полученных данных</a:t>
            </a:r>
          </a:p>
        </p:txBody>
      </p:sp>
    </p:spTree>
    <p:extLst>
      <p:ext uri="{BB962C8B-B14F-4D97-AF65-F5344CB8AC3E}">
        <p14:creationId xmlns:p14="http://schemas.microsoft.com/office/powerpoint/2010/main" val="770882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FF746E57-B18C-0524-33D3-FFCBF9523D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0" y="1589312"/>
            <a:ext cx="7012213" cy="526868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6EB0D94-2E32-883B-D08B-DFDA86258E8B}"/>
              </a:ext>
            </a:extLst>
          </p:cNvPr>
          <p:cNvSpPr txBox="1"/>
          <p:nvPr/>
        </p:nvSpPr>
        <p:spPr>
          <a:xfrm>
            <a:off x="-220350" y="671041"/>
            <a:ext cx="12147508" cy="11326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540385" algn="ctr">
              <a:lnSpc>
                <a:spcPct val="115000"/>
              </a:lnSpc>
              <a:spcAft>
                <a:spcPts val="800"/>
              </a:spcAft>
            </a:pPr>
            <a:r>
              <a:rPr lang="ru-RU" b="1" kern="1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Доли сперматогенных клеток, содержащих коилин, у пациентов с азооспермией в зависимости от типа делеции локуса </a:t>
            </a:r>
            <a:r>
              <a:rPr lang="en-US" b="1" kern="1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AZF</a:t>
            </a:r>
            <a:endParaRPr lang="ru-RU" b="1" kern="100" dirty="0">
              <a:effectLst/>
              <a:latin typeface="Helvetica" panose="020B0604020202020204" pitchFamily="34" charset="0"/>
              <a:ea typeface="Aptos" panose="020B0004020202020204" pitchFamily="34" charset="0"/>
              <a:cs typeface="Helvetica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ru-RU" sz="18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ru-RU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B13A181-0A85-F733-D4D5-7615C3A27A89}"/>
              </a:ext>
            </a:extLst>
          </p:cNvPr>
          <p:cNvSpPr txBox="1"/>
          <p:nvPr/>
        </p:nvSpPr>
        <p:spPr>
          <a:xfrm>
            <a:off x="6837800" y="1464034"/>
            <a:ext cx="5089358" cy="50870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ru-RU" sz="1600" kern="100" dirty="0"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     Самая большая доля клеток с коилином среди сперматогониев типа А, среди сперматогониев типа В и сперматоцитов </a:t>
            </a:r>
            <a:r>
              <a:rPr lang="en-US" sz="1600" kern="100" dirty="0"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I</a:t>
            </a:r>
            <a:r>
              <a:rPr lang="ru-RU" sz="1600" kern="100" dirty="0"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, среди гаплоидных </a:t>
            </a:r>
            <a:r>
              <a:rPr lang="ru-RU" sz="1600" kern="100" dirty="0" err="1"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сперматогенных</a:t>
            </a:r>
            <a:r>
              <a:rPr lang="ru-RU" sz="1600" kern="100" dirty="0"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 клеток также была характерна для образцов с делецией </a:t>
            </a:r>
            <a:r>
              <a:rPr lang="en-US" sz="1600" kern="100" dirty="0"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gr</a:t>
            </a:r>
            <a:r>
              <a:rPr lang="ru-RU" sz="1600" kern="100" dirty="0"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/</a:t>
            </a:r>
            <a:r>
              <a:rPr lang="en-US" sz="1600" kern="100" dirty="0"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gr</a:t>
            </a:r>
            <a:r>
              <a:rPr lang="ru-RU" sz="1600" kern="100" dirty="0"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: во всех случаях она была достоверно выше, чем в образцах без делеций </a:t>
            </a:r>
            <a:r>
              <a:rPr lang="en-US" sz="1600" kern="100" dirty="0"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AZF</a:t>
            </a:r>
            <a:r>
              <a:rPr lang="ru-RU" sz="1600" kern="100" dirty="0"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 (критерий хи-квадрат, р &lt; 0,001). 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ru-RU" sz="1600" kern="100" dirty="0"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     В группе с делециями </a:t>
            </a:r>
            <a:r>
              <a:rPr lang="en-US" sz="1600" kern="100" dirty="0" err="1"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AZFc</a:t>
            </a:r>
            <a:r>
              <a:rPr lang="ru-RU" sz="1600" kern="100" dirty="0"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 и </a:t>
            </a:r>
            <a:r>
              <a:rPr lang="en-US" sz="1600" kern="100" dirty="0" err="1"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AZFb</a:t>
            </a:r>
            <a:r>
              <a:rPr lang="ru-RU" sz="1600" kern="100" dirty="0"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+</a:t>
            </a:r>
            <a:r>
              <a:rPr lang="en-US" sz="1600" kern="100" dirty="0"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c</a:t>
            </a:r>
            <a:r>
              <a:rPr lang="ru-RU" sz="1600" kern="100" dirty="0"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 доля клеток с коилином как среди сперматогониев типа В и сперматоцитов </a:t>
            </a:r>
            <a:r>
              <a:rPr lang="en-US" sz="1600" kern="100" dirty="0"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I</a:t>
            </a:r>
            <a:r>
              <a:rPr lang="ru-RU" sz="1600" kern="100" dirty="0"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, так и среди гаплоидных клеток была достоверно больше по сравнению с группой без делеций (критерий хи-квадрат, р &lt; 0,025 и р &lt; 0,001, соответственно). 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ru-RU" sz="1600" kern="100" dirty="0"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     Однако доля клеток с коилином среди сперматогониев типа А между группой с делециями </a:t>
            </a:r>
            <a:r>
              <a:rPr lang="ru-RU" sz="1600" kern="100" dirty="0" err="1"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AZFc</a:t>
            </a:r>
            <a:r>
              <a:rPr lang="ru-RU" sz="1600" kern="100" dirty="0"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 и </a:t>
            </a:r>
            <a:r>
              <a:rPr lang="ru-RU" sz="1600" kern="100" dirty="0" err="1"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AZFb+c</a:t>
            </a:r>
            <a:r>
              <a:rPr lang="ru-RU" sz="1600" kern="100" dirty="0"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 и группой без делеций не отличалась (критерий хи-квадрат, р = 0,495).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42B9FA8-F0E4-1873-718C-0BD303A2BB3C}"/>
              </a:ext>
            </a:extLst>
          </p:cNvPr>
          <p:cNvSpPr txBox="1"/>
          <p:nvPr/>
        </p:nvSpPr>
        <p:spPr>
          <a:xfrm>
            <a:off x="4509295" y="-20217"/>
            <a:ext cx="25481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latin typeface="Helvetica" panose="020B0604020202020204" pitchFamily="34" charset="0"/>
                <a:cs typeface="Helvetica" panose="020B0604020202020204" pitchFamily="34" charset="0"/>
              </a:rPr>
              <a:t>Результаты</a:t>
            </a:r>
          </a:p>
        </p:txBody>
      </p:sp>
    </p:spTree>
    <p:extLst>
      <p:ext uri="{BB962C8B-B14F-4D97-AF65-F5344CB8AC3E}">
        <p14:creationId xmlns:p14="http://schemas.microsoft.com/office/powerpoint/2010/main" val="2128852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AE0B097-B473-986C-2BA9-9280ABD8E0A5}"/>
              </a:ext>
            </a:extLst>
          </p:cNvPr>
          <p:cNvSpPr txBox="1"/>
          <p:nvPr/>
        </p:nvSpPr>
        <p:spPr>
          <a:xfrm>
            <a:off x="788070" y="1625083"/>
            <a:ext cx="10615860" cy="48697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49580" algn="just">
              <a:lnSpc>
                <a:spcPct val="115000"/>
              </a:lnSpc>
              <a:spcAft>
                <a:spcPts val="800"/>
              </a:spcAft>
            </a:pPr>
            <a:r>
              <a:rPr lang="ru-RU" sz="3200" b="1" kern="100" dirty="0"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Заключение: </a:t>
            </a:r>
            <a:r>
              <a:rPr lang="ru-RU" sz="2400" kern="100" dirty="0"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коилин ассоциирован с нарушениями сперматогенеза и может играть важную роль в патогенезе мужского бесплодия, связанного с делециями локуса AZF. Повышенное содержание коилина в сперматогенных клетках биоптатов с делециями </a:t>
            </a:r>
            <a:r>
              <a:rPr lang="en-US" sz="2400" kern="100" dirty="0"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AZF </a:t>
            </a:r>
            <a:r>
              <a:rPr lang="ru-RU" sz="2400" kern="100" dirty="0"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указывают на его возможное участие в компенсаторных механизмах, направленных на поддержание сперматогенеза. Эти наблюдения открывают новые направления для изучения молекулярных основ бесплодия и разработки потенциальных терапевтических подходов. Для установления точных механизмов действия коилина при делециях локуса </a:t>
            </a:r>
            <a:r>
              <a:rPr lang="en-US" sz="2400" kern="100" dirty="0"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AZF </a:t>
            </a:r>
            <a:r>
              <a:rPr lang="ru-RU" sz="2400" kern="100" dirty="0"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при азооспермии необходимы дальнейшие исследования.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3E1BA3D-3C37-2F81-E2F8-C0ABD505B289}"/>
              </a:ext>
            </a:extLst>
          </p:cNvPr>
          <p:cNvSpPr txBox="1"/>
          <p:nvPr/>
        </p:nvSpPr>
        <p:spPr>
          <a:xfrm>
            <a:off x="427116" y="577873"/>
            <a:ext cx="11423989" cy="1047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40385" algn="ctr">
              <a:lnSpc>
                <a:spcPct val="115000"/>
              </a:lnSpc>
              <a:spcAft>
                <a:spcPts val="800"/>
              </a:spcAft>
            </a:pPr>
            <a:r>
              <a:rPr lang="ru-RU" sz="3200" b="1" kern="1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Вывод</a:t>
            </a:r>
            <a:r>
              <a:rPr lang="ru-RU" sz="2400" b="1" kern="1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: </a:t>
            </a:r>
            <a:r>
              <a:rPr lang="ru-RU" sz="2400" kern="100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у</a:t>
            </a:r>
            <a:r>
              <a:rPr lang="ru-RU" sz="2400" kern="1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величение доли клеток с </a:t>
            </a:r>
            <a:r>
              <a:rPr lang="ru-RU" sz="2400" kern="100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коилином</a:t>
            </a:r>
            <a:r>
              <a:rPr lang="ru-RU" sz="2400" kern="1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 на любом этапе сперматогенеза ассоциировано с наличием делеций локуса </a:t>
            </a:r>
            <a:r>
              <a:rPr lang="en-US" sz="2400" kern="1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AZF</a:t>
            </a:r>
            <a:endParaRPr lang="ru-RU" sz="2400" kern="100" dirty="0">
              <a:effectLst/>
              <a:latin typeface="Helvetica" panose="020B0604020202020204" pitchFamily="34" charset="0"/>
              <a:ea typeface="Aptos" panose="020B00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372057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</TotalTime>
  <Words>685</Words>
  <Application>Microsoft Office PowerPoint</Application>
  <PresentationFormat>Широкоэкранный</PresentationFormat>
  <Paragraphs>46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Aptos</vt:lpstr>
      <vt:lpstr>Aptos Display</vt:lpstr>
      <vt:lpstr>Arial</vt:lpstr>
      <vt:lpstr>Helvetica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Дима</dc:creator>
  <cp:lastModifiedBy>Дима</cp:lastModifiedBy>
  <cp:revision>9</cp:revision>
  <dcterms:created xsi:type="dcterms:W3CDTF">2025-04-22T15:10:13Z</dcterms:created>
  <dcterms:modified xsi:type="dcterms:W3CDTF">2025-04-25T10:50:40Z</dcterms:modified>
</cp:coreProperties>
</file>